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4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1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0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Transportes</a:t>
            </a:r>
            <a:r>
              <a:rPr lang="es-MX" baseline="0"/>
              <a:t> </a:t>
            </a:r>
            <a:endParaRPr lang="es-MX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33483749084959324"/>
          <c:y val="0.21439519991019748"/>
          <c:w val="0.36192891611487721"/>
          <c:h val="0.63198164841949356"/>
        </c:manualLayout>
      </c:layout>
      <c:pieChart>
        <c:varyColors val="1"/>
        <c:ser>
          <c:idx val="0"/>
          <c:order val="0"/>
          <c:tx>
            <c:strRef>
              <c:f>Hoja1!$C$1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2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5011851461680276"/>
                  <c:y val="0.1385841255931764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MX" b="1" i="1" u="sng">
                        <a:solidFill>
                          <a:schemeClr val="bg1"/>
                        </a:solidFill>
                      </a:rPr>
                      <a:t>Metro</a:t>
                    </a:r>
                    <a:r>
                      <a:rPr lang="es-MX" b="1" i="1" baseline="0">
                        <a:solidFill>
                          <a:schemeClr val="bg1"/>
                        </a:solidFill>
                      </a:rPr>
                      <a:t> </a:t>
                    </a:r>
                  </a:p>
                  <a:p>
                    <a:pPr>
                      <a:defRPr/>
                    </a:pPr>
                    <a:r>
                      <a:rPr lang="es-MX" b="1" i="1" baseline="0"/>
                      <a:t>9 a 10 </a:t>
                    </a:r>
                  </a:p>
                  <a:p>
                    <a:pPr>
                      <a:defRPr/>
                    </a:pPr>
                    <a:r>
                      <a:rPr lang="es-MX" b="1" i="1" baseline="0"/>
                      <a:t>Mujeres y Jovenes. </a:t>
                    </a:r>
                    <a:endParaRPr lang="es-MX" b="1" i="1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563339478535685"/>
                      <c:h val="0.2494826396872844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066631551224651"/>
                  <c:y val="-0.1815745496747375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MX" b="1" i="1" u="sng">
                        <a:solidFill>
                          <a:schemeClr val="bg1"/>
                        </a:solidFill>
                      </a:rPr>
                      <a:t>Metrobus</a:t>
                    </a:r>
                    <a:r>
                      <a:rPr lang="es-MX" b="1" baseline="0"/>
                      <a:t>   </a:t>
                    </a:r>
                    <a:r>
                      <a:rPr lang="es-MX" b="1"/>
                      <a:t> </a:t>
                    </a:r>
                    <a:r>
                      <a:rPr lang="es-MX" b="1" i="1"/>
                      <a:t>5 Mujeres y 5 Jóvenes</a:t>
                    </a:r>
                    <a:r>
                      <a:rPr lang="es-MX" b="1"/>
                      <a:t>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353436923887281"/>
                      <c:h val="0.2402851230167854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5801948907031863"/>
                  <c:y val="-4.357486470778882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MX" b="1" i="1" u="sng">
                        <a:solidFill>
                          <a:schemeClr val="bg1"/>
                        </a:solidFill>
                      </a:rPr>
                      <a:t>Camión</a:t>
                    </a:r>
                  </a:p>
                  <a:p>
                    <a:pPr>
                      <a:defRPr/>
                    </a:pPr>
                    <a:r>
                      <a:rPr lang="es-MX" b="1" i="1" baseline="0"/>
                      <a:t>6 Jóvenes y 4 Mujeres. </a:t>
                    </a:r>
                    <a:endParaRPr lang="es-MX" b="1" i="1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024229654990783"/>
                      <c:h val="0.24028512301678548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7.2425599157229389E-2"/>
                  <c:y val="0.2051506093354794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MX" b="1" i="1">
                        <a:solidFill>
                          <a:schemeClr val="bg1"/>
                        </a:solidFill>
                      </a:rPr>
                      <a:t>Combi</a:t>
                    </a:r>
                    <a:r>
                      <a:rPr lang="es-MX" b="1" i="1"/>
                      <a:t>.3</a:t>
                    </a:r>
                    <a:r>
                      <a:rPr lang="es-MX" b="1" i="1" baseline="0"/>
                      <a:t> Jóvenes y 8 Mujeres.</a:t>
                    </a:r>
                    <a:endParaRPr lang="es-MX" b="1" i="1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6631551224651"/>
                      <c:h val="0.250632329271096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Hoja1!$B$3:$B$6</c:f>
              <c:strCache>
                <c:ptCount val="4"/>
                <c:pt idx="0">
                  <c:v>Metrobús</c:v>
                </c:pt>
                <c:pt idx="1">
                  <c:v>Microbús/Camión  </c:v>
                </c:pt>
                <c:pt idx="2">
                  <c:v>Combi</c:v>
                </c:pt>
                <c:pt idx="3">
                  <c:v>Automóvil particular</c:v>
                </c:pt>
              </c:strCache>
            </c:strRef>
          </c:cat>
          <c:val>
            <c:numRef>
              <c:f>Hoja1!$C$3:$C$6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Conductas</a:t>
            </a:r>
            <a:r>
              <a:rPr lang="es-MX" baseline="0"/>
              <a:t> en el Trasporte Público.</a:t>
            </a:r>
          </a:p>
          <a:p>
            <a:pPr>
              <a:defRPr/>
            </a:pPr>
            <a:endParaRPr lang="es-MX"/>
          </a:p>
        </c:rich>
      </c:tx>
      <c:layout>
        <c:manualLayout>
          <c:xMode val="edge"/>
          <c:yMode val="edge"/>
          <c:x val="1.1427498004102248E-4"/>
          <c:y val="3.01199417151190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6.713549410110678E-2"/>
          <c:y val="0.26436517839641632"/>
          <c:w val="0.9190529308836396"/>
          <c:h val="0.55887545306836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Contacto Físico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4"/>
                <c:pt idx="0">
                  <c:v>Metro</c:v>
                </c:pt>
                <c:pt idx="1">
                  <c:v>Camión</c:v>
                </c:pt>
                <c:pt idx="2">
                  <c:v>Metrobus</c:v>
                </c:pt>
                <c:pt idx="3">
                  <c:v>Combi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9.3000000000000007</c:v>
                </c:pt>
                <c:pt idx="1">
                  <c:v>6.5</c:v>
                </c:pt>
                <c:pt idx="2">
                  <c:v>3.5</c:v>
                </c:pt>
                <c:pt idx="3">
                  <c:v>2.5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Comentarios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4"/>
                <c:pt idx="0">
                  <c:v>Metro</c:v>
                </c:pt>
                <c:pt idx="1">
                  <c:v>Camión</c:v>
                </c:pt>
                <c:pt idx="2">
                  <c:v>Metrobus</c:v>
                </c:pt>
                <c:pt idx="3">
                  <c:v>Combi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  <c:pt idx="0">
                  <c:v>8.4</c:v>
                </c:pt>
                <c:pt idx="1">
                  <c:v>4.4000000000000004</c:v>
                </c:pt>
                <c:pt idx="2">
                  <c:v>1.8</c:v>
                </c:pt>
                <c:pt idx="3">
                  <c:v>1.8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Miradas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4"/>
                <c:pt idx="0">
                  <c:v>Metro</c:v>
                </c:pt>
                <c:pt idx="1">
                  <c:v>Camión</c:v>
                </c:pt>
                <c:pt idx="2">
                  <c:v>Metrobus</c:v>
                </c:pt>
                <c:pt idx="3">
                  <c:v>Combi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5"/>
                <c:pt idx="0">
                  <c:v>9.9</c:v>
                </c:pt>
                <c:pt idx="1">
                  <c:v>3.2</c:v>
                </c:pt>
                <c:pt idx="2">
                  <c:v>1.8</c:v>
                </c:pt>
                <c:pt idx="3">
                  <c:v>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676752"/>
        <c:axId val="280677840"/>
      </c:barChart>
      <c:catAx>
        <c:axId val="28067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80677840"/>
        <c:crosses val="autoZero"/>
        <c:auto val="1"/>
        <c:lblAlgn val="ctr"/>
        <c:lblOffset val="100"/>
        <c:noMultiLvlLbl val="0"/>
      </c:catAx>
      <c:valAx>
        <c:axId val="28067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8067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309456109652958"/>
          <c:y val="0.11557492813398322"/>
          <c:w val="0.59964421114027422"/>
          <c:h val="0.12980408297291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        Mayoría de acoso sexual en el trasporte.</a:t>
            </a:r>
          </a:p>
          <a:p>
            <a:pPr>
              <a:defRPr/>
            </a:pPr>
            <a:endParaRPr lang="es-MX"/>
          </a:p>
        </c:rich>
      </c:tx>
      <c:layout>
        <c:manualLayout>
          <c:xMode val="edge"/>
          <c:yMode val="edge"/>
          <c:x val="0.1267159250616573"/>
          <c:y val="5.97137408987288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6.713549410110678E-2"/>
          <c:y val="0.26436517839641632"/>
          <c:w val="0.9190529308836396"/>
          <c:h val="0.55887545306836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Jóvenes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Metro</c:v>
                </c:pt>
                <c:pt idx="1">
                  <c:v>Camión</c:v>
                </c:pt>
                <c:pt idx="2">
                  <c:v>Metrobus</c:v>
                </c:pt>
                <c:pt idx="3">
                  <c:v>Combi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9.9</c:v>
                </c:pt>
                <c:pt idx="1">
                  <c:v>7.5</c:v>
                </c:pt>
                <c:pt idx="2">
                  <c:v>2.9</c:v>
                </c:pt>
                <c:pt idx="3">
                  <c:v>1.8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Mujeres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Metro</c:v>
                </c:pt>
                <c:pt idx="1">
                  <c:v>Camión</c:v>
                </c:pt>
                <c:pt idx="2">
                  <c:v>Metrobus</c:v>
                </c:pt>
                <c:pt idx="3">
                  <c:v>Combi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9.9</c:v>
                </c:pt>
                <c:pt idx="1">
                  <c:v>7.4</c:v>
                </c:pt>
                <c:pt idx="2">
                  <c:v>2.9</c:v>
                </c:pt>
                <c:pt idx="3">
                  <c:v>1.8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280663152"/>
        <c:axId val="280673488"/>
      </c:barChart>
      <c:catAx>
        <c:axId val="280663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80673488"/>
        <c:crosses val="autoZero"/>
        <c:auto val="1"/>
        <c:lblAlgn val="ctr"/>
        <c:lblOffset val="100"/>
        <c:noMultiLvlLbl val="0"/>
      </c:catAx>
      <c:valAx>
        <c:axId val="2806734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8066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Articulos defensa personal.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Jóvenes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85000"/>
                    <a:shade val="98000"/>
                    <a:satMod val="110000"/>
                    <a:lumMod val="103000"/>
                  </a:schemeClr>
                </a:gs>
                <a:gs pos="50000">
                  <a:schemeClr val="accent1">
                    <a:shade val="85000"/>
                    <a:satMod val="105000"/>
                    <a:lumMod val="100000"/>
                  </a:schemeClr>
                </a:gs>
                <a:gs pos="100000">
                  <a:schemeClr val="accent1">
                    <a:shade val="60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15875" dir="5400000" algn="ctr" rotWithShape="0">
                <a:srgbClr val="000000">
                  <a:alpha val="6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Defensa personal </c:v>
                </c:pt>
                <c:pt idx="1">
                  <c:v>Gas pimienta</c:v>
                </c:pt>
                <c:pt idx="2">
                  <c:v>Gas lacrimógeno</c:v>
                </c:pt>
                <c:pt idx="3">
                  <c:v>Llaves ó articulos punzocortantes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7.5</c:v>
                </c:pt>
                <c:pt idx="1">
                  <c:v>5.5</c:v>
                </c:pt>
                <c:pt idx="2">
                  <c:v>6.5</c:v>
                </c:pt>
                <c:pt idx="3">
                  <c:v>9.5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Mujeres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85000"/>
                    <a:shade val="98000"/>
                    <a:satMod val="110000"/>
                    <a:lumMod val="103000"/>
                  </a:schemeClr>
                </a:gs>
                <a:gs pos="50000">
                  <a:schemeClr val="accent3">
                    <a:shade val="85000"/>
                    <a:satMod val="105000"/>
                    <a:lumMod val="100000"/>
                  </a:schemeClr>
                </a:gs>
                <a:gs pos="100000">
                  <a:schemeClr val="accent3">
                    <a:shade val="60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15875" dir="5400000" algn="ctr" rotWithShape="0">
                <a:srgbClr val="000000">
                  <a:alpha val="6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Defensa personal </c:v>
                </c:pt>
                <c:pt idx="1">
                  <c:v>Gas pimienta</c:v>
                </c:pt>
                <c:pt idx="2">
                  <c:v>Gas lacrimógeno</c:v>
                </c:pt>
                <c:pt idx="3">
                  <c:v>Llaves ó articulos punzocortantes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9.4</c:v>
                </c:pt>
                <c:pt idx="1">
                  <c:v>7.4</c:v>
                </c:pt>
                <c:pt idx="2">
                  <c:v>9.8000000000000007</c:v>
                </c:pt>
                <c:pt idx="3">
                  <c:v>9.8000000000000007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80670768"/>
        <c:axId val="280674032"/>
      </c:barChart>
      <c:catAx>
        <c:axId val="28067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80674032"/>
        <c:crosses val="autoZero"/>
        <c:auto val="1"/>
        <c:lblAlgn val="ctr"/>
        <c:lblOffset val="100"/>
        <c:noMultiLvlLbl val="0"/>
      </c:catAx>
      <c:valAx>
        <c:axId val="28067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8067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xmlns="" id="{4CF81C47-2C0E-46BB-BDE6-A1735AD61D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937E71A6-E28C-49D4-B3D5-17E6FA3E0B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C4EBC1-F841-4D96-A01E-F4B8F236A3F5}" type="datetime1">
              <a:rPr lang="es-ES" smtClean="0"/>
              <a:t>29/05/2019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69445FB8-3AB0-4764-B49A-58A4B4C234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1316152F-BE91-483E-983F-D1BE347812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80E46-DA92-44D6-B7D9-35780346F1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70896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602DDBA-BECA-4F9C-AAF2-4A65EB718F19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051351B-2C5D-457B-ABE5-B64DBC7BD410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270009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/>
              <a:t>Pueden cambiar para reflejar la normativa específica de su escuela.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051351B-2C5D-457B-ABE5-B64DBC7BD41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9045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051351B-2C5D-457B-ABE5-B64DBC7BD41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0633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051351B-2C5D-457B-ABE5-B64DBC7BD41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693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051351B-2C5D-457B-ABE5-B64DBC7BD41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6085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/>
              <a:t>* Cambie este texto con el lenguaje que usa su escuela.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051351B-2C5D-457B-ABE5-B64DBC7BD41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047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/>
              <a:t>* Cambie este texto con el lenguaje que usa su escuela.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051351B-2C5D-457B-ABE5-B64DBC7BD41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8156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051351B-2C5D-457B-ABE5-B64DBC7BD41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332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051351B-2C5D-457B-ABE5-B64DBC7BD41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3750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051351B-2C5D-457B-ABE5-B64DBC7BD41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4197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851925-5794-4DCA-AE1E-D1BC4E61D8A3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2329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FAB285-CC71-424E-B3DA-CEB869ED0FDC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36758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833191" y="4010334"/>
            <a:ext cx="10515600" cy="117463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832F67A2-2359-4F1D-8829-1505CE0D3DF9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997606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205344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30391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F52E1C-715C-48BA-A4DE-ECAD3A947987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6601649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207008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207008" y="2656566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31230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31230" y="2656564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8763D9-AFCA-42A9-A91D-BDD180443448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4065215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792E45-1C87-4CDD-B26F-34E98A491E5A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56017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E5D149-EA5C-443E-8112-8DBD61BFCD6D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726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1207008" y="2120054"/>
            <a:ext cx="6126480" cy="411480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789023" y="2147486"/>
            <a:ext cx="3200400" cy="3432319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87DA43-DB64-4726-9F62-E958A226A600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2350777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rtlCol="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790688" y="2150621"/>
            <a:ext cx="3200400" cy="3429000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7BA6D9-F4BC-4EE9-B095-DD230D4BB8CC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36791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EBD8D5-E2A7-43FD-8B8C-177B28751B09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945427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199" y="274638"/>
            <a:ext cx="7973291" cy="5897562"/>
          </a:xfrm>
        </p:spPr>
        <p:txBody>
          <a:bodyPr vert="eaVert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 rtlCol="0"/>
          <a:lstStyle/>
          <a:p>
            <a:pPr rtl="0"/>
            <a:fld id="{9D1DFD30-16F1-4347-B073-A730F4CC7425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 rtlCol="0"/>
          <a:lstStyle/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10135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rtl="0"/>
            <a:fld id="{D748EA7E-CFB2-4DE3-A9C2-77E6A651411B}" type="datetime1">
              <a:rPr lang="es-ES" noProof="0" smtClean="0"/>
              <a:t>29/05/2019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rtl="0"/>
            <a:fld id="{0079CAC6-A72B-4EF8-B465-34FA47827E7F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759445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iariobasta.com/2019/02/19/sufren-acoso-sexual-350-mujeres-al-dia-en-el-metro/" TargetMode="External"/><Relationship Id="rId2" Type="http://schemas.openxmlformats.org/officeDocument/2006/relationships/hyperlink" Target="https://www.expoknews.com/como-solucionar-el-acoso-sexual-en-el-transporte-publico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9D5E9E7-F049-4409-BEB3-DBAA80E83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7660" y="34506"/>
            <a:ext cx="5676182" cy="1975449"/>
          </a:xfrm>
        </p:spPr>
        <p:txBody>
          <a:bodyPr rtlCol="0">
            <a:normAutofit fontScale="25000" lnSpcReduction="20000"/>
          </a:bodyPr>
          <a:lstStyle/>
          <a:p>
            <a:pPr marL="66675" indent="-6350">
              <a:lnSpc>
                <a:spcPct val="107000"/>
              </a:lnSpc>
              <a:spcAft>
                <a:spcPts val="800"/>
              </a:spcAft>
            </a:pPr>
            <a:endParaRPr lang="es-MX" sz="9600" b="1" dirty="0" smtClea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6675" indent="-6350">
              <a:lnSpc>
                <a:spcPct val="107000"/>
              </a:lnSpc>
              <a:spcAft>
                <a:spcPts val="800"/>
              </a:spcAft>
            </a:pPr>
            <a:r>
              <a:rPr lang="es-MX" sz="9600" b="1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Investigación </a:t>
            </a:r>
            <a:r>
              <a:rPr lang="es-MX" sz="96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Documental y de Campo. </a:t>
            </a:r>
          </a:p>
          <a:p>
            <a:pPr marL="6350" marR="635" indent="-6350">
              <a:lnSpc>
                <a:spcPct val="107000"/>
              </a:lnSpc>
              <a:spcAft>
                <a:spcPts val="805"/>
              </a:spcAft>
            </a:pPr>
            <a:r>
              <a:rPr lang="es-MX" sz="96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Informe Final. </a:t>
            </a:r>
          </a:p>
          <a:p>
            <a:pPr marL="6350" indent="-6350">
              <a:lnSpc>
                <a:spcPct val="107000"/>
              </a:lnSpc>
              <a:spcAft>
                <a:spcPts val="815"/>
              </a:spcAft>
            </a:pPr>
            <a:r>
              <a:rPr lang="es-MX" sz="40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s-MX" sz="2800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rtl="0"/>
            <a:endParaRPr lang="es-ES" sz="4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52286" cy="211347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889849" y="2113473"/>
            <a:ext cx="7677509" cy="1737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indent="-6350" algn="ctr">
              <a:lnSpc>
                <a:spcPct val="107000"/>
              </a:lnSpc>
              <a:spcAft>
                <a:spcPts val="815"/>
              </a:spcAft>
            </a:pPr>
            <a:endParaRPr lang="es-MX" sz="3200" dirty="0" smtClea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 algn="ctr">
              <a:lnSpc>
                <a:spcPct val="107000"/>
              </a:lnSpc>
              <a:spcAft>
                <a:spcPts val="815"/>
              </a:spcAft>
            </a:pPr>
            <a:r>
              <a:rPr lang="es-MX" sz="32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 Sobre el a</a:t>
            </a:r>
            <a:r>
              <a:rPr lang="es-MX" sz="32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coso que viven </a:t>
            </a:r>
            <a:r>
              <a:rPr lang="es-MX" sz="32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las </a:t>
            </a:r>
            <a:r>
              <a:rPr lang="es-MX" sz="32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mujeres </a:t>
            </a:r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 el trasporte público </a:t>
            </a:r>
            <a:r>
              <a:rPr lang="es-MX" sz="32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 la </a:t>
            </a:r>
            <a:r>
              <a:rPr lang="es-MX" sz="3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CDMX. </a:t>
            </a:r>
            <a:endParaRPr lang="es-MX" sz="320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026" name="Picture 2" descr="Resultado de imagen para acoso en el transporte publi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68" y="4498841"/>
            <a:ext cx="3920100" cy="2195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acoso en el transporte public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931" y="4599060"/>
            <a:ext cx="2769080" cy="208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89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AB744E-E582-436C-B0CB-6C5B6DCD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960" y="2534175"/>
            <a:ext cx="8480080" cy="1028175"/>
          </a:xfrm>
        </p:spPr>
        <p:txBody>
          <a:bodyPr rtlCol="0">
            <a:noAutofit/>
          </a:bodyPr>
          <a:lstStyle/>
          <a:p>
            <a:r>
              <a:rPr lang="es-MX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En el </a:t>
            </a:r>
            <a:r>
              <a:rPr lang="es-MX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se </a:t>
            </a:r>
            <a:r>
              <a:rPr lang="es-MX" sz="2000" dirty="0">
                <a:solidFill>
                  <a:srgbClr val="000000"/>
                </a:solidFill>
                <a:latin typeface="Arial" panose="020B0604020202020204" pitchFamily="34" charset="0"/>
              </a:rPr>
              <a:t>muestran los resultados de la investigación </a:t>
            </a:r>
            <a:r>
              <a:rPr lang="es-MX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elaborada sobre </a:t>
            </a:r>
            <a:r>
              <a:rPr lang="es-MX" sz="2000" dirty="0">
                <a:solidFill>
                  <a:srgbClr val="000000"/>
                </a:solidFill>
                <a:latin typeface="Arial" panose="020B0604020202020204" pitchFamily="34" charset="0"/>
              </a:rPr>
              <a:t>la encuesta </a:t>
            </a:r>
            <a:r>
              <a:rPr lang="es-MX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de </a:t>
            </a:r>
            <a:r>
              <a:rPr lang="es-MX" sz="2000" dirty="0">
                <a:solidFill>
                  <a:srgbClr val="000000"/>
                </a:solidFill>
                <a:latin typeface="Arial" panose="020B0604020202020204" pitchFamily="34" charset="0"/>
              </a:rPr>
              <a:t>entre 18 y 30 años de edad </a:t>
            </a:r>
            <a:r>
              <a:rPr lang="es-MX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a jóvenes estudiantes </a:t>
            </a:r>
            <a:r>
              <a:rPr lang="es-MX" sz="2000" dirty="0">
                <a:solidFill>
                  <a:srgbClr val="000000"/>
                </a:solidFill>
                <a:latin typeface="Arial" panose="020B0604020202020204" pitchFamily="34" charset="0"/>
              </a:rPr>
              <a:t>y mujeres trabajadoras, sobre los distintos casos de acoso que sufren en el trasporte público </a:t>
            </a:r>
            <a:r>
              <a:rPr lang="es-MX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de la </a:t>
            </a:r>
            <a:r>
              <a:rPr lang="es-MX" sz="2000" dirty="0">
                <a:solidFill>
                  <a:srgbClr val="000000"/>
                </a:solidFill>
                <a:latin typeface="Arial" panose="020B0604020202020204" pitchFamily="34" charset="0"/>
              </a:rPr>
              <a:t>CDMX.</a:t>
            </a:r>
            <a:endParaRPr lang="es-ES" sz="2000" dirty="0">
              <a:latin typeface="Franklin Gothic Medium" panose="020B0603020102020204" pitchFamily="34" charset="0"/>
              <a:cs typeface="Segoe UI" panose="020B0502040204020203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2368B450-10A8-4773-91FF-CA0D0DFF1085}"/>
              </a:ext>
            </a:extLst>
          </p:cNvPr>
          <p:cNvSpPr txBox="1">
            <a:spLocks/>
          </p:cNvSpPr>
          <p:nvPr/>
        </p:nvSpPr>
        <p:spPr>
          <a:xfrm>
            <a:off x="152839" y="694861"/>
            <a:ext cx="2090029" cy="719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MX" sz="8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s-ES" sz="8000" dirty="0">
              <a:solidFill>
                <a:schemeClr val="accent1"/>
              </a:solidFill>
              <a:latin typeface="Franklin Gothic Medium" panose="020B0603020102020204" pitchFamily="34" charset="0"/>
              <a:cs typeface="Segoe UI" panose="020B0502040204020203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1155630B-69FA-4067-84E1-3DB13D68DE46}"/>
              </a:ext>
            </a:extLst>
          </p:cNvPr>
          <p:cNvSpPr txBox="1">
            <a:spLocks/>
          </p:cNvSpPr>
          <p:nvPr/>
        </p:nvSpPr>
        <p:spPr>
          <a:xfrm>
            <a:off x="0" y="3062377"/>
            <a:ext cx="11326483" cy="34591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MX" sz="2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MX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52839" y="207836"/>
            <a:ext cx="2361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>
                <a:solidFill>
                  <a:srgbClr val="000000"/>
                </a:solidFill>
                <a:latin typeface="Arial" panose="020B0604020202020204" pitchFamily="34" charset="0"/>
              </a:rPr>
              <a:t>Introducción</a:t>
            </a:r>
            <a:endParaRPr lang="es-MX" sz="2800" dirty="0"/>
          </a:p>
        </p:txBody>
      </p:sp>
      <p:sp>
        <p:nvSpPr>
          <p:cNvPr id="7" name="Rectángulo 6"/>
          <p:cNvSpPr/>
          <p:nvPr/>
        </p:nvSpPr>
        <p:spPr>
          <a:xfrm>
            <a:off x="0" y="359773"/>
            <a:ext cx="109210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dirty="0" smtClean="0"/>
          </a:p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Este trabajo, forma parte de las distintas actividades realizadas a lo largo del curso propedéutico de la Universidad Abierta y a Distancia (</a:t>
            </a:r>
            <a:r>
              <a:rPr lang="es-MX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UnADM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). La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forma de su estructura que se tomó en cuenta para este informe va de la mano con la investigación; objetivo general, antecedentes, métodos para la recolección de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como son las entrevistas, encuestas, análisis de datos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MX" dirty="0"/>
          </a:p>
          <a:p>
            <a:endParaRPr lang="es-MX" dirty="0"/>
          </a:p>
        </p:txBody>
      </p:sp>
      <p:pic>
        <p:nvPicPr>
          <p:cNvPr id="6146" name="Picture 2" descr="Resultado de imagen para acoso en el transporte publ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281" y="4233629"/>
            <a:ext cx="4002357" cy="232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40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B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D0B8D371-142E-421B-B270-1EFEC910E039}"/>
              </a:ext>
            </a:extLst>
          </p:cNvPr>
          <p:cNvSpPr/>
          <p:nvPr/>
        </p:nvSpPr>
        <p:spPr>
          <a:xfrm>
            <a:off x="431320" y="1337093"/>
            <a:ext cx="10886537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rtl="0"/>
            <a:endParaRPr lang="es-ES" sz="2000" b="0" cap="none" spc="0" dirty="0">
              <a:ln w="0"/>
              <a:solidFill>
                <a:schemeClr val="accent1"/>
              </a:solidFill>
              <a:latin typeface="Franklin Gothic Medium" panose="020B0603020102020204" pitchFamily="34" charset="0"/>
              <a:cs typeface="Segoe UI" panose="020B0502040204020203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0CFE53AF-D5F6-47F5-A28A-5EF3CB30E907}"/>
              </a:ext>
            </a:extLst>
          </p:cNvPr>
          <p:cNvSpPr txBox="1">
            <a:spLocks/>
          </p:cNvSpPr>
          <p:nvPr/>
        </p:nvSpPr>
        <p:spPr>
          <a:xfrm>
            <a:off x="280736" y="498678"/>
            <a:ext cx="5266049" cy="1105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MX" b="1" dirty="0" smtClean="0"/>
          </a:p>
          <a:p>
            <a:pPr algn="l"/>
            <a:r>
              <a:rPr lang="es-MX" b="1" dirty="0" smtClean="0"/>
              <a:t>Metodología</a:t>
            </a:r>
            <a:endParaRPr lang="es-ES" dirty="0">
              <a:solidFill>
                <a:schemeClr val="accent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31320" y="1949570"/>
            <a:ext cx="90491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</a:rPr>
              <a:t>Para esta investigación se recurrió a fuentes confiables informativas como lo son revistas, notas periodísticas, encuestas y periódicos digitales encargados en los temas del acoso en el trasporte público. Esto con el fin de obtener antecedentes que fundamenten los hechos que se desean mostrar. </a:t>
            </a:r>
          </a:p>
          <a:p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</a:rPr>
              <a:t>Las herramientas utilizadas para la recolección de información fueron la entrevista y la encuesta. </a:t>
            </a:r>
            <a:endParaRPr lang="es-MX" dirty="0"/>
          </a:p>
        </p:txBody>
      </p:sp>
      <p:pic>
        <p:nvPicPr>
          <p:cNvPr id="2050" name="Picture 2" descr="Resultado de imagen para acoso en el transporte publ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717" y="4081118"/>
            <a:ext cx="4827019" cy="218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84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6B9A6E2-F8C1-4DDA-BF01-E3C1FC2785EB}"/>
              </a:ext>
            </a:extLst>
          </p:cNvPr>
          <p:cNvSpPr txBox="1">
            <a:spLocks/>
          </p:cNvSpPr>
          <p:nvPr/>
        </p:nvSpPr>
        <p:spPr>
          <a:xfrm>
            <a:off x="283463" y="502920"/>
            <a:ext cx="6235031" cy="89963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sz="60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RESULTADOS</a:t>
            </a:r>
            <a:endParaRPr lang="es-ES" sz="6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633145B8-E600-4D17-901C-FA86FB4AE651}"/>
              </a:ext>
            </a:extLst>
          </p:cNvPr>
          <p:cNvSpPr/>
          <p:nvPr/>
        </p:nvSpPr>
        <p:spPr>
          <a:xfrm>
            <a:off x="439947" y="2139351"/>
            <a:ext cx="10783020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Debido </a:t>
            </a:r>
            <a:r>
              <a:rPr 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encuesta la mayoría de las mujeres prefieren utilizar el trasporte público en su mayoría el metro, camión y </a:t>
            </a:r>
            <a:r>
              <a:rPr lang="es-MX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metrobus</a:t>
            </a:r>
            <a:r>
              <a:rPr 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regularmente por las mañanas para el traslado a sus trabajos o universidades, comentan que se ahorran tiempo y es más rápido. </a:t>
            </a:r>
            <a:endParaRPr lang="es-ES" sz="2000" b="0" cap="none" spc="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áfico 3" title="tra"/>
          <p:cNvGraphicFramePr/>
          <p:nvPr>
            <p:extLst>
              <p:ext uri="{D42A27DB-BD31-4B8C-83A1-F6EECF244321}">
                <p14:modId xmlns:p14="http://schemas.microsoft.com/office/powerpoint/2010/main" val="935400840"/>
              </p:ext>
            </p:extLst>
          </p:nvPr>
        </p:nvGraphicFramePr>
        <p:xfrm>
          <a:off x="-817340" y="3255890"/>
          <a:ext cx="5967309" cy="3481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ángulo 4"/>
          <p:cNvSpPr/>
          <p:nvPr/>
        </p:nvSpPr>
        <p:spPr>
          <a:xfrm>
            <a:off x="4045788" y="3131388"/>
            <a:ext cx="59522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En el documento </a:t>
            </a:r>
            <a:r>
              <a:rPr lang="es-MX" i="1" dirty="0">
                <a:solidFill>
                  <a:srgbClr val="000000"/>
                </a:solidFill>
                <a:latin typeface="Arial" panose="020B0604020202020204" pitchFamily="34" charset="0"/>
              </a:rPr>
              <a:t>Encuesta sobre la violencia sexual en los transportes y otros espacios públicos de la Ciudad de México </a:t>
            </a: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señalo que 96.3 por ciento de las usuarias han sufrido por lo menos en una ocasión a lo largo de sus vidas estas agresiones. </a:t>
            </a:r>
            <a:endParaRPr lang="es-MX" dirty="0"/>
          </a:p>
        </p:txBody>
      </p:sp>
      <p:pic>
        <p:nvPicPr>
          <p:cNvPr id="3074" name="Picture 2" descr="Resultado de imagen para acoso en el transporte publi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901" y="4409963"/>
            <a:ext cx="3458892" cy="212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35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97CF0B9-4A10-40C0-8F66-0E58A3970A68}"/>
              </a:ext>
            </a:extLst>
          </p:cNvPr>
          <p:cNvSpPr txBox="1">
            <a:spLocks/>
          </p:cNvSpPr>
          <p:nvPr/>
        </p:nvSpPr>
        <p:spPr>
          <a:xfrm>
            <a:off x="285750" y="502920"/>
            <a:ext cx="5875340" cy="999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es-ES" dirty="0">
              <a:solidFill>
                <a:schemeClr val="accent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57200" y="310551"/>
            <a:ext cx="68666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Las conductas </a:t>
            </a:r>
            <a:r>
              <a:rPr lang="es-MX" b="1" dirty="0">
                <a:solidFill>
                  <a:srgbClr val="000000"/>
                </a:solidFill>
                <a:latin typeface="Arial" panose="020B0604020202020204" pitchFamily="34" charset="0"/>
              </a:rPr>
              <a:t>que con </a:t>
            </a:r>
            <a:r>
              <a:rPr lang="es-MX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mas frecuencia se topan </a:t>
            </a:r>
            <a:r>
              <a:rPr lang="es-MX" b="1" dirty="0">
                <a:solidFill>
                  <a:srgbClr val="000000"/>
                </a:solidFill>
                <a:latin typeface="Arial" panose="020B0604020202020204" pitchFamily="34" charset="0"/>
              </a:rPr>
              <a:t>en el trasporte </a:t>
            </a:r>
            <a:r>
              <a:rPr lang="es-MX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público</a:t>
            </a:r>
            <a:r>
              <a:rPr lang="es-MX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MX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en su mayoría en el metro son:</a:t>
            </a:r>
            <a:endParaRPr lang="es-MX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* Acercamiento y contacto físico indebidos. </a:t>
            </a:r>
          </a:p>
          <a:p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* Agresión verbal. </a:t>
            </a:r>
          </a:p>
          <a:p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* Miradas y gestos indeseados al cuerpo. </a:t>
            </a:r>
          </a:p>
          <a:p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* Recibir comentarios obscenos </a:t>
            </a:r>
            <a:endParaRPr lang="es-MX" dirty="0"/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650378963"/>
              </p:ext>
            </p:extLst>
          </p:nvPr>
        </p:nvGraphicFramePr>
        <p:xfrm>
          <a:off x="2678345" y="2139352"/>
          <a:ext cx="6103346" cy="40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233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97CF0B9-4A10-40C0-8F66-0E58A3970A68}"/>
              </a:ext>
            </a:extLst>
          </p:cNvPr>
          <p:cNvSpPr txBox="1">
            <a:spLocks/>
          </p:cNvSpPr>
          <p:nvPr/>
        </p:nvSpPr>
        <p:spPr>
          <a:xfrm>
            <a:off x="285750" y="502920"/>
            <a:ext cx="5875340" cy="999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0" kern="1200" cap="all" spc="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endParaRPr lang="es-ES" dirty="0">
              <a:solidFill>
                <a:schemeClr val="accent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864634" y="2449902"/>
            <a:ext cx="59608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las  mujeres prevalece la concepción de que el riesgo a sufrir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algún tipo de violencia y acoso  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trasporte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publico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mucho más mayor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ir en algún otro medio de trasporte, pero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igual en la calle no nos libramos de dichas conductas.</a:t>
            </a:r>
            <a:endParaRPr lang="es-MX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173" y="679883"/>
            <a:ext cx="2371514" cy="237151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864634" y="3786996"/>
            <a:ext cx="52793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MX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Las mujeres de la ciudad de México muchas veces prefieren modificar su manera de vestir para evitar algún tipo de violencia en el metro, camión o hasta en la calle, pues no se sienten seguras.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295" y="373109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8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6B9A6E2-F8C1-4DDA-BF01-E3C1FC2785EB}"/>
              </a:ext>
            </a:extLst>
          </p:cNvPr>
          <p:cNvSpPr txBox="1">
            <a:spLocks/>
          </p:cNvSpPr>
          <p:nvPr/>
        </p:nvSpPr>
        <p:spPr>
          <a:xfrm>
            <a:off x="629728" y="828135"/>
            <a:ext cx="9299276" cy="1268084"/>
          </a:xfrm>
          <a:prstGeom prst="rect">
            <a:avLst/>
          </a:prstGeom>
        </p:spPr>
        <p:txBody>
          <a:bodyPr rtlCol="0">
            <a:normAutofit fontScale="32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8600" b="1" dirty="0" smtClean="0">
                <a:solidFill>
                  <a:schemeClr val="bg1"/>
                </a:solidFill>
              </a:rPr>
              <a:t>los </a:t>
            </a:r>
            <a:r>
              <a:rPr lang="es-MX" sz="8600" b="1" dirty="0">
                <a:solidFill>
                  <a:schemeClr val="bg1"/>
                </a:solidFill>
              </a:rPr>
              <a:t>casos de acoso en el </a:t>
            </a:r>
            <a:r>
              <a:rPr lang="es-MX" sz="8600" b="1" dirty="0" smtClean="0">
                <a:solidFill>
                  <a:schemeClr val="bg1"/>
                </a:solidFill>
              </a:rPr>
              <a:t>trasporte público mas a menudo se ven en las estaciones del metro un poco menos en los camiones y </a:t>
            </a:r>
            <a:r>
              <a:rPr lang="es-MX" sz="8600" b="1" dirty="0" err="1" smtClean="0">
                <a:solidFill>
                  <a:schemeClr val="bg1"/>
                </a:solidFill>
              </a:rPr>
              <a:t>metrobus</a:t>
            </a:r>
            <a:r>
              <a:rPr lang="es-MX" sz="8600" b="1" dirty="0" smtClean="0">
                <a:solidFill>
                  <a:schemeClr val="bg1"/>
                </a:solidFill>
              </a:rPr>
              <a:t>. </a:t>
            </a:r>
            <a:endParaRPr lang="es-ES" sz="6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2587141133"/>
              </p:ext>
            </p:extLst>
          </p:nvPr>
        </p:nvGraphicFramePr>
        <p:xfrm>
          <a:off x="6581956" y="1811546"/>
          <a:ext cx="4218316" cy="3536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ángulo 4"/>
          <p:cNvSpPr/>
          <p:nvPr/>
        </p:nvSpPr>
        <p:spPr>
          <a:xfrm>
            <a:off x="189781" y="2035834"/>
            <a:ext cx="66247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La mayoría de las mujeres se sienten mas expuestas, cuando tienen que ocupar este </a:t>
            </a:r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</a:rPr>
              <a:t>transporte público, donde </a:t>
            </a: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tienen que estar preparadas e ignorar comentarios de contenido sexual, insinuaciones o gestos, son situaciones a las que a diario se enfrentan las mujeres al usar este medio y que suele generar una sensación de terror, rabia e impotencia ante los acosadores. </a:t>
            </a:r>
            <a:endParaRPr lang="es-MX" dirty="0"/>
          </a:p>
          <a:p>
            <a:endParaRPr lang="es-MX" dirty="0"/>
          </a:p>
        </p:txBody>
      </p:sp>
      <p:pic>
        <p:nvPicPr>
          <p:cNvPr id="4098" name="Picture 2" descr="Resultado de imagen para acoso en el transporte publi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88" y="4217016"/>
            <a:ext cx="3702532" cy="246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42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B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F7415320-365E-43B1-BC03-390FC5A8D917}"/>
              </a:ext>
            </a:extLst>
          </p:cNvPr>
          <p:cNvSpPr/>
          <p:nvPr/>
        </p:nvSpPr>
        <p:spPr>
          <a:xfrm>
            <a:off x="215660" y="1388853"/>
            <a:ext cx="10584612" cy="120032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metro y </a:t>
            </a:r>
            <a:r>
              <a:rPr lang="es-MX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metrobus</a:t>
            </a: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“horas </a:t>
            </a:r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picos” </a:t>
            </a: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puso en marcha el Programa Viajemos Seguras, que articula diversas medidas y acciones de “prevención, atención y acceso a la </a:t>
            </a:r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justicia” para </a:t>
            </a: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mujeres que transitan por la ciudad. </a:t>
            </a:r>
            <a:endParaRPr lang="es-ES" sz="2400" b="0" cap="none" spc="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6265" y="2794958"/>
            <a:ext cx="98858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2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s-MX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Igualmente si eres </a:t>
            </a:r>
            <a:r>
              <a:rPr lang="es-MX" sz="2400" dirty="0">
                <a:solidFill>
                  <a:srgbClr val="000000"/>
                </a:solidFill>
                <a:latin typeface="Arial" panose="020B0604020202020204" pitchFamily="34" charset="0"/>
              </a:rPr>
              <a:t>víctima o sabes de algún caso de acoso sexual en el metro los módulos de atención de INMUJERES CDMX se ubican en las estaciones: Pantitlán, Balderas, Taxqueña, Hidalgo, Guerrero con un </a:t>
            </a:r>
            <a:r>
              <a:rPr lang="es-MX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horario </a:t>
            </a:r>
            <a:r>
              <a:rPr lang="es-MX" sz="2400" dirty="0">
                <a:solidFill>
                  <a:srgbClr val="000000"/>
                </a:solidFill>
                <a:latin typeface="Arial" panose="020B0604020202020204" pitchFamily="34" charset="0"/>
              </a:rPr>
              <a:t>de lunes a viernes de 8:00 a 20:00hrs </a:t>
            </a:r>
            <a:endParaRPr lang="es-MX" sz="2400" dirty="0"/>
          </a:p>
        </p:txBody>
      </p:sp>
      <p:pic>
        <p:nvPicPr>
          <p:cNvPr id="5122" name="Picture 2" descr="Resultado de imagen para acoso en el transporte publ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189" y="4574755"/>
            <a:ext cx="3360211" cy="204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60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B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0332" y="552091"/>
            <a:ext cx="86436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Entre los artículos más utilizados </a:t>
            </a:r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</a:rPr>
              <a:t>para uso de defensa personal en las mujeres al momento de utilizar algún tipo de trasporte público se </a:t>
            </a: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encuentran las llaves, alfileres, agujas diferentes cosas que cargas regularmente en la bolsa comentan las jóvenes, en las mujeres que por lo regular ocupan el metro utilizan los gases lacrimógenos y pimienta en presentaciones como lápiz labiales muy fáciles de cargar con ellos. </a:t>
            </a:r>
            <a:endParaRPr lang="es-MX" dirty="0"/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4293696947"/>
              </p:ext>
            </p:extLst>
          </p:nvPr>
        </p:nvGraphicFramePr>
        <p:xfrm>
          <a:off x="2605177" y="2486901"/>
          <a:ext cx="4735902" cy="349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091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76045" y="698740"/>
            <a:ext cx="88679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MX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s-MX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En </a:t>
            </a:r>
            <a:r>
              <a:rPr lang="es-MX" b="1" dirty="0">
                <a:solidFill>
                  <a:srgbClr val="000000"/>
                </a:solidFill>
                <a:latin typeface="Arial" panose="020B0604020202020204" pitchFamily="34" charset="0"/>
              </a:rPr>
              <a:t>el trasporte público </a:t>
            </a:r>
            <a:r>
              <a:rPr lang="es-MX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el actor principal que </a:t>
            </a:r>
            <a:r>
              <a:rPr lang="es-MX" b="1" dirty="0">
                <a:solidFill>
                  <a:srgbClr val="000000"/>
                </a:solidFill>
                <a:latin typeface="Arial" panose="020B0604020202020204" pitchFamily="34" charset="0"/>
              </a:rPr>
              <a:t>genera la </a:t>
            </a:r>
            <a:r>
              <a:rPr lang="es-MX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violencia</a:t>
            </a:r>
            <a:endParaRPr lang="es-MX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</a:rPr>
              <a:t>Son hombres </a:t>
            </a: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mayoritariamente arriba de los 20 años</a:t>
            </a:r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es-MX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Respecto a la opinión </a:t>
            </a:r>
            <a:r>
              <a:rPr lang="es-MX" b="1" dirty="0">
                <a:solidFill>
                  <a:srgbClr val="000000"/>
                </a:solidFill>
                <a:latin typeface="Arial" panose="020B0604020202020204" pitchFamily="34" charset="0"/>
              </a:rPr>
              <a:t>de que edades son las personas que sufren más casos de violencia </a:t>
            </a:r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</a:rPr>
              <a:t>seria en todas </a:t>
            </a: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</a:rPr>
              <a:t>las edades estamos propensas a sufrir algún tipo de acoso o violencia ya sea </a:t>
            </a:r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</a:rPr>
              <a:t>verbal o </a:t>
            </a:r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</a:rPr>
              <a:t>física.</a:t>
            </a:r>
          </a:p>
          <a:p>
            <a:endParaRPr lang="es-MX" dirty="0"/>
          </a:p>
          <a:p>
            <a:endParaRPr lang="es-MX" dirty="0"/>
          </a:p>
        </p:txBody>
      </p:sp>
      <p:sp>
        <p:nvSpPr>
          <p:cNvPr id="6" name="Decágono 5"/>
          <p:cNvSpPr/>
          <p:nvPr/>
        </p:nvSpPr>
        <p:spPr>
          <a:xfrm>
            <a:off x="1190445" y="3561062"/>
            <a:ext cx="2234242" cy="2192757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/>
          </a:p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Niñas</a:t>
            </a:r>
          </a:p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Jóvenes</a:t>
            </a:r>
          </a:p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Mujeres</a:t>
            </a:r>
          </a:p>
          <a:p>
            <a:pPr algn="ctr"/>
            <a:endParaRPr lang="es-MX" dirty="0"/>
          </a:p>
        </p:txBody>
      </p:sp>
      <p:sp>
        <p:nvSpPr>
          <p:cNvPr id="7" name="Cara sonriente 6"/>
          <p:cNvSpPr/>
          <p:nvPr/>
        </p:nvSpPr>
        <p:spPr>
          <a:xfrm>
            <a:off x="5244861" y="2924355"/>
            <a:ext cx="2932981" cy="3140015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ctr"/>
            <a:endParaRPr lang="es-MX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ctr"/>
            <a:endParaRPr lang="es-MX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ctr"/>
            <a:endParaRPr lang="es-MX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ctr"/>
            <a:endParaRPr lang="es-MX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ctr"/>
            <a:endParaRPr lang="es-MX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ctr"/>
            <a:endParaRPr lang="es-MX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ctr"/>
            <a:endParaRPr lang="es-MX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ctr"/>
            <a:endParaRPr lang="es-MX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ctr"/>
            <a:r>
              <a:rPr lang="es-MX" b="1" dirty="0" smtClean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¡No al acoso!</a:t>
            </a:r>
            <a:endParaRPr lang="es-MX" b="1" dirty="0">
              <a:solidFill>
                <a:schemeClr val="bg1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482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8958" y="483079"/>
            <a:ext cx="8635042" cy="4932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8320" indent="449580">
              <a:lnSpc>
                <a:spcPct val="107000"/>
              </a:lnSpc>
              <a:spcAft>
                <a:spcPts val="800"/>
              </a:spcAft>
            </a:pPr>
            <a:r>
              <a:rPr lang="es-MX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Conclusiones</a:t>
            </a:r>
            <a:r>
              <a:rPr lang="es-MX" sz="2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MX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8320" indent="449580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Después de analizar los datos recabados, se puede concluir que las mujeres y jóvenes en la Ciudad de México en el área metropolitana por lo menos 3 de cada 5 ha sufrido algún tipo de acoso ya sea verbal o físico, en el trasporte público como en el metro, camiones y en la </a:t>
            </a:r>
            <a:r>
              <a:rPr lang="es-MX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calle.</a:t>
            </a:r>
          </a:p>
          <a:p>
            <a:endParaRPr lang="es-MX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estudio más específico y con cantidades exactas revelo que cerca de 15.7 millones de personas, de las cuales la mitad son mujeres usuarias del trasporte público.</a:t>
            </a:r>
          </a:p>
          <a:p>
            <a:endParaRPr lang="es-MX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acuerdo con la Encuesta Nacional de Victimización y Percepción sobre Seguridad Pública (ENVIPE, 2014),  el 77% de las mujeres se siente insegura de vivir o transitar en la Ciudad de México. </a:t>
            </a:r>
          </a:p>
          <a:p>
            <a:endParaRPr lang="es-MX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2688" y="4725838"/>
            <a:ext cx="1873068" cy="18647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42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6815" y="388189"/>
            <a:ext cx="8747185" cy="5794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indent="449580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Referencias y fuentes de </a:t>
            </a:r>
            <a:r>
              <a:rPr lang="es-MX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consulta.</a:t>
            </a:r>
            <a:endParaRPr lang="es-MX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47060" indent="449580">
              <a:lnSpc>
                <a:spcPct val="107000"/>
              </a:lnSpc>
              <a:spcAft>
                <a:spcPts val="800"/>
              </a:spcAft>
            </a:pPr>
            <a:r>
              <a:rPr lang="es-MX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Bibliografía.</a:t>
            </a:r>
            <a:endParaRPr lang="es-MX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47060" indent="449580">
              <a:lnSpc>
                <a:spcPct val="107000"/>
              </a:lnSpc>
              <a:spcAft>
                <a:spcPts val="800"/>
              </a:spcAft>
            </a:pPr>
            <a:r>
              <a:rPr lang="es-MX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Daniela </a:t>
            </a:r>
            <a:r>
              <a:rPr lang="es-MX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Lazovska</a:t>
            </a: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(2018). ¿Cómo solucionar el acoso sexual en el transporte público?. 2019, de </a:t>
            </a:r>
            <a:r>
              <a:rPr lang="es-MX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ExpokNews</a:t>
            </a: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Sitio web: </a:t>
            </a:r>
            <a:r>
              <a:rPr lang="es-MX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https://www.expoknews.com/como-solucionar-el-acoso-sexual-en-el-transporte-publico</a:t>
            </a:r>
            <a:r>
              <a:rPr lang="es-MX" u="sng" dirty="0" smtClean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/</a:t>
            </a:r>
            <a:endParaRPr lang="es-MX" u="sng" dirty="0" smtClean="0">
              <a:solidFill>
                <a:srgbClr val="0563C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Miguel Cantón Zetina. (2019). Sufren acoso sexual 350 mujeres al día en el Metro. 2019, de diario basta Sitio web: </a:t>
            </a:r>
            <a:r>
              <a:rPr lang="es-MX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http://diariobasta.com/2019/02/19/sufren-acoso-sexual-350-mujeres-al-dia-en-el-metro/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GERARDO JIMÉNEZ. (2018). En siete meses, acoso sexual supera a 2017 en el Metro. </a:t>
            </a:r>
            <a:r>
              <a:rPr lang="es-MX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excelsior</a:t>
            </a: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15</a:t>
            </a:r>
            <a:r>
              <a:rPr lang="es-MX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comparto el link de mi video. </a:t>
            </a:r>
            <a:endParaRPr lang="es-MX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MX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http://youtu.be/X0rWbqIW1lo?hd=1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00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 bandas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78335_TF11977135" id="{C23380EE-0376-4955-8B96-417F8437B765}" vid="{A6317409-EBAB-4B12-BA5C-8C4E73B12D9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reglas del patio</Template>
  <TotalTime>0</TotalTime>
  <Words>850</Words>
  <Application>Microsoft Office PowerPoint</Application>
  <PresentationFormat>Panorámica</PresentationFormat>
  <Paragraphs>95</Paragraphs>
  <Slides>12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2" baseType="lpstr">
      <vt:lpstr>Adobe Gothic Std B</vt:lpstr>
      <vt:lpstr>Adobe Heiti Std R</vt:lpstr>
      <vt:lpstr>Arial</vt:lpstr>
      <vt:lpstr>Calibri</vt:lpstr>
      <vt:lpstr>Corbel</vt:lpstr>
      <vt:lpstr>Franklin Gothic Medium</vt:lpstr>
      <vt:lpstr>Segoe UI</vt:lpstr>
      <vt:lpstr>Times New Roman</vt:lpstr>
      <vt:lpstr>Wingdings</vt:lpstr>
      <vt:lpstr>Con bandas</vt:lpstr>
      <vt:lpstr>Presentación de PowerPoint</vt:lpstr>
      <vt:lpstr>En el se muestran los resultados de la investigación elaborada sobre la encuesta de entre 18 y 30 años de edad a jóvenes estudiantes y mujeres trabajadoras, sobre los distintos casos de acoso que sufren en el trasporte público de la CDMX.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2019-05-28T20:06:28Z</dcterms:created>
  <dcterms:modified xsi:type="dcterms:W3CDTF">2019-05-29T19:02:11Z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v-abdarl@microsoft.com</vt:lpwstr>
  </property>
  <property fmtid="{D5CDD505-2E9C-101B-9397-08002B2CF9AE}" pid="5" name="MSIP_Label_f42aa342-8706-4288-bd11-ebb85995028c_SetDate">
    <vt:lpwstr>2018-08-20T20:01:51.1186001Z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